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31" r:id="rId2"/>
    <p:sldId id="333" r:id="rId3"/>
    <p:sldId id="340" r:id="rId4"/>
    <p:sldId id="334" r:id="rId5"/>
    <p:sldId id="335" r:id="rId6"/>
    <p:sldId id="336" r:id="rId7"/>
    <p:sldId id="337" r:id="rId8"/>
    <p:sldId id="338" r:id="rId9"/>
    <p:sldId id="341" r:id="rId10"/>
    <p:sldId id="321" r:id="rId11"/>
    <p:sldId id="342" r:id="rId12"/>
    <p:sldId id="343" r:id="rId13"/>
    <p:sldId id="344" r:id="rId14"/>
    <p:sldId id="345" r:id="rId15"/>
    <p:sldId id="346" r:id="rId16"/>
    <p:sldId id="347" r:id="rId17"/>
    <p:sldId id="348" r:id="rId18"/>
    <p:sldId id="318" r:id="rId19"/>
    <p:sldId id="339" r:id="rId20"/>
    <p:sldId id="317" r:id="rId21"/>
    <p:sldId id="314" r:id="rId22"/>
    <p:sldId id="315"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5" d="100"/>
          <a:sy n="85" d="100"/>
        </p:scale>
        <p:origin x="37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5/29/2022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3.tiff"/><Relationship Id="rId5" Type="http://schemas.openxmlformats.org/officeDocument/2006/relationships/image" Target="../media/image32.tiff"/><Relationship Id="rId10" Type="http://schemas.openxmlformats.org/officeDocument/2006/relationships/image" Target="../media/image4.png"/><Relationship Id="rId4" Type="http://schemas.openxmlformats.org/officeDocument/2006/relationships/image" Target="../media/image3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6.jpg"/><Relationship Id="rId7" Type="http://schemas.openxmlformats.org/officeDocument/2006/relationships/image" Target="../media/image3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oyuztechnologies/BarclaysCorporateTraining/blob/master/Phase%201%20CDS%20and%20RAP%20based%20development/Day%2005/01%20Drafts/00_draft_enablement.txt"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5/01%20Drafts/02_early_numbering_for_booking.txt" TargetMode="External"/><Relationship Id="rId2" Type="http://schemas.openxmlformats.org/officeDocument/2006/relationships/hyperlink" Target="https://github.com/soyuztechnologies/BarclaysCorporateTraining/blob/master/Phase%201%20CDS%20and%20RAP%20based%20development/Day%2005/01%20Drafts/01_early_numbering_for_travel.txt"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soyuztechnologies/BarclaysCorporateTraining/blob/master/Phase%201%20CDS%20and%20RAP%20based%20development/Day%2005/01%20Drafts/03_augment_default_value.tx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05</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7274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05</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091761"/>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What is Draft</a:t>
            </a:r>
          </a:p>
          <a:p>
            <a:pPr marL="133234" indent="-285664">
              <a:buFont typeface="Arial" panose="020B0604020202020204" pitchFamily="34" charset="0"/>
              <a:buChar char="•"/>
            </a:pPr>
            <a:r>
              <a:rPr lang="en-IN" sz="1999" dirty="0">
                <a:solidFill>
                  <a:schemeClr val="bg1"/>
                </a:solidFill>
              </a:rPr>
              <a:t>Enable Draft Handling</a:t>
            </a:r>
          </a:p>
          <a:p>
            <a:pPr marL="133234" indent="-285664">
              <a:buFont typeface="Arial" panose="020B0604020202020204" pitchFamily="34" charset="0"/>
              <a:buChar char="•"/>
            </a:pPr>
            <a:r>
              <a:rPr lang="en-IN" sz="1999" dirty="0">
                <a:solidFill>
                  <a:schemeClr val="bg1"/>
                </a:solidFill>
              </a:rPr>
              <a:t>Expose Draft handling to projection Layer</a:t>
            </a:r>
          </a:p>
          <a:p>
            <a:pPr marL="133234" indent="-285664">
              <a:buFont typeface="Arial" panose="020B0604020202020204" pitchFamily="34" charset="0"/>
              <a:buChar char="•"/>
            </a:pPr>
            <a:r>
              <a:rPr lang="en-IN" sz="1999" dirty="0">
                <a:solidFill>
                  <a:schemeClr val="bg1"/>
                </a:solidFill>
              </a:rPr>
              <a:t>Enable Early Numbering for Travel and Booking</a:t>
            </a:r>
          </a:p>
          <a:p>
            <a:pPr marL="133234" indent="-285664">
              <a:buFont typeface="Arial" panose="020B0604020202020204" pitchFamily="34" charset="0"/>
              <a:buChar char="•"/>
            </a:pPr>
            <a:r>
              <a:rPr lang="en-IN" sz="1999" dirty="0">
                <a:solidFill>
                  <a:schemeClr val="bg1"/>
                </a:solidFill>
              </a:rPr>
              <a:t>Integrating augment in Managed Object</a:t>
            </a:r>
          </a:p>
          <a:p>
            <a:pPr marL="133234" indent="-285664">
              <a:buFont typeface="Arial" panose="020B0604020202020204" pitchFamily="34" charset="0"/>
              <a:buChar char="•"/>
            </a:pPr>
            <a:r>
              <a:rPr lang="en-US" sz="1999" dirty="0">
                <a:solidFill>
                  <a:schemeClr val="bg1"/>
                </a:solidFill>
              </a:rPr>
              <a:t>Understand the persona for Approver</a:t>
            </a:r>
          </a:p>
          <a:p>
            <a:pPr marL="133234" indent="-285664">
              <a:buFont typeface="Arial" panose="020B0604020202020204" pitchFamily="34" charset="0"/>
              <a:buChar char="•"/>
            </a:pPr>
            <a:r>
              <a:rPr lang="en-US" sz="1999" dirty="0">
                <a:solidFill>
                  <a:schemeClr val="bg1"/>
                </a:solidFill>
              </a:rPr>
              <a:t>Implementing Approver projection</a:t>
            </a:r>
          </a:p>
          <a:p>
            <a:pPr marL="133234" indent="-285664">
              <a:buFont typeface="Arial" panose="020B0604020202020204" pitchFamily="34" charset="0"/>
              <a:buChar char="•"/>
            </a:pPr>
            <a:r>
              <a:rPr lang="en-US" sz="1999" dirty="0">
                <a:solidFill>
                  <a:schemeClr val="bg1"/>
                </a:solidFill>
              </a:rPr>
              <a:t>Annotations for Approver Scenario</a:t>
            </a:r>
          </a:p>
          <a:p>
            <a:pPr marL="133234" indent="-285664">
              <a:buFont typeface="Arial" panose="020B0604020202020204" pitchFamily="34" charset="0"/>
              <a:buChar char="•"/>
            </a:pPr>
            <a:r>
              <a:rPr lang="en-US" sz="1999" dirty="0">
                <a:solidFill>
                  <a:schemeClr val="bg1"/>
                </a:solidFill>
              </a:rPr>
              <a:t>Behavior Definition for Approver</a:t>
            </a:r>
          </a:p>
          <a:p>
            <a:pPr marL="133234" indent="-285664">
              <a:buFont typeface="Arial" panose="020B0604020202020204" pitchFamily="34" charset="0"/>
              <a:buChar char="•"/>
            </a:pPr>
            <a:r>
              <a:rPr lang="en-US" sz="1999" dirty="0">
                <a:solidFill>
                  <a:schemeClr val="bg1"/>
                </a:solidFill>
              </a:rPr>
              <a:t>Service Binding for Approver 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1999" dirty="0">
                <a:solidFill>
                  <a:schemeClr val="bg1"/>
                </a:solidFill>
              </a:rPr>
              <a:t>Deploy Fiori App to SAP CF</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7992888" cy="5563449"/>
          </a:xfrm>
        </p:spPr>
        <p:txBody>
          <a:bodyPr>
            <a:normAutofit lnSpcReduction="10000"/>
          </a:bodyPr>
          <a:lstStyle/>
          <a:p>
            <a:pPr marL="285750" indent="-285750" algn="l">
              <a:buFont typeface="Arial" panose="020B0604020202020204" pitchFamily="34" charset="0"/>
              <a:buChar char="•"/>
            </a:pPr>
            <a:r>
              <a:rPr lang="en-US" sz="1600" dirty="0">
                <a:solidFill>
                  <a:schemeClr val="tx1"/>
                </a:solidFill>
                <a:latin typeface="+mn-lt"/>
              </a:rPr>
              <a:t>You can draft-enable a business object to automatically persist transactional data in the backend. This approach supports stateless communication for your applications.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Modern cloud-ready apps require a stateless communication pattern, for example to leverage cloud capabilities like elasticity and scalability. Thus, there is no fixed backend session resource along a business transaction for each user and the incoming requests can be dispatched to different backend resources, which supports load balancing. On the other hand apps are stateful from end-user perspective. Business data that is entered by the end user needs to be locked, validated and enriched via ABAP business logic on backend side.</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concept fills the gap between a stateless communication pattern and a stateful application by applying REST principles: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represents the state and stores the transactional changes on the database in shadow tables. It is an addressable resource, the exact copy of the active data that is currently being edited. </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Draft-enabled applications allow the end user to store changed data in the backend and continue at a later point in time or from a different device, even if the application terminates unexpectedly. </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0BE63F5A-4FA9-457B-A9C9-529D10691D4B}"/>
              </a:ext>
            </a:extLst>
          </p:cNvPr>
          <p:cNvPicPr>
            <a:picLocks noChangeAspect="1"/>
          </p:cNvPicPr>
          <p:nvPr/>
        </p:nvPicPr>
        <p:blipFill>
          <a:blip r:embed="rId2"/>
          <a:stretch>
            <a:fillRect/>
          </a:stretch>
        </p:blipFill>
        <p:spPr>
          <a:xfrm>
            <a:off x="8099200" y="1412776"/>
            <a:ext cx="3960440" cy="2720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27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b="1" dirty="0">
                <a:solidFill>
                  <a:schemeClr val="tx1"/>
                </a:solidFill>
                <a:latin typeface="+mn-lt"/>
              </a:rPr>
              <a:t>Draft tables are fully managed by the RAP framework at runtime</a:t>
            </a:r>
          </a:p>
          <a:p>
            <a:pPr marL="342900" indent="-342900" algn="l">
              <a:buFont typeface="+mj-lt"/>
              <a:buAutoNum type="arabicPeriod"/>
            </a:pPr>
            <a:r>
              <a:rPr lang="en-US" sz="1600" dirty="0">
                <a:solidFill>
                  <a:schemeClr val="tx1"/>
                </a:solidFill>
                <a:latin typeface="+mn-lt"/>
              </a:rPr>
              <a:t>Add the addition with draft; after the managed; keyword in the header section to enable draft handling for your business object.</a:t>
            </a:r>
          </a:p>
          <a:p>
            <a:pPr marL="342900" indent="-342900" algn="l">
              <a:buFont typeface="+mj-lt"/>
              <a:buAutoNum type="arabicPeriod"/>
            </a:pPr>
            <a:r>
              <a:rPr lang="en-US" sz="1600" dirty="0">
                <a:solidFill>
                  <a:schemeClr val="tx1"/>
                </a:solidFill>
                <a:latin typeface="+mn-lt"/>
              </a:rPr>
              <a:t>Specify the draft table for the travel &amp; booking entity, where the draft travel data will be persisted as show on the screenshot.</a:t>
            </a:r>
          </a:p>
          <a:p>
            <a:pPr marL="342900" indent="-342900" algn="l">
              <a:buFont typeface="+mj-lt"/>
              <a:buAutoNum type="arabicPeriod"/>
            </a:pPr>
            <a:r>
              <a:rPr lang="en-US" sz="1600" dirty="0">
                <a:solidFill>
                  <a:schemeClr val="tx1"/>
                </a:solidFill>
                <a:latin typeface="+mn-lt"/>
              </a:rPr>
              <a:t>Replace the association definition in the base behavior definition to solve the warnings indicating that the associations are implicitly draft enabled as this is a draft enabled business object. For this, use the code snippet provided below to replace the one currently defined in the travel behavior definition as shown on the screenshot. Do the same for the _Travel association.</a:t>
            </a:r>
          </a:p>
          <a:p>
            <a:pPr marL="342900" indent="-342900" algn="l">
              <a:buFont typeface="+mj-lt"/>
              <a:buAutoNum type="arabicPeriod"/>
            </a:pPr>
            <a:r>
              <a:rPr lang="en-US" sz="1600" dirty="0">
                <a:solidFill>
                  <a:schemeClr val="tx1"/>
                </a:solidFill>
                <a:latin typeface="+mn-lt"/>
              </a:rPr>
              <a:t>Specify a total etag field in the root entity of your BO. This is required to identify changes to active instances in cases where the durable lock has expired. The field LastChangedAt will be used for the purpose in the present scenario.</a:t>
            </a:r>
          </a:p>
          <a:p>
            <a:pPr algn="l"/>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0B33D7C1-DD1E-48FD-B42E-BC12205C1F92}"/>
              </a:ext>
            </a:extLst>
          </p:cNvPr>
          <p:cNvPicPr>
            <a:picLocks noChangeAspect="1"/>
          </p:cNvPicPr>
          <p:nvPr/>
        </p:nvPicPr>
        <p:blipFill>
          <a:blip r:embed="rId2"/>
          <a:stretch>
            <a:fillRect/>
          </a:stretch>
        </p:blipFill>
        <p:spPr>
          <a:xfrm>
            <a:off x="244609" y="3690443"/>
            <a:ext cx="3816423" cy="1912814"/>
          </a:xfrm>
          <a:prstGeom prst="rect">
            <a:avLst/>
          </a:prstGeom>
          <a:ln>
            <a:noFill/>
          </a:ln>
          <a:effectLst>
            <a:outerShdw blurRad="292100" dist="139700" dir="2700000" algn="tl" rotWithShape="0">
              <a:srgbClr val="333333">
                <a:alpha val="65000"/>
              </a:srgbClr>
            </a:outerShdw>
          </a:effectLst>
        </p:spPr>
      </p:pic>
      <p:pic>
        <p:nvPicPr>
          <p:cNvPr id="5122" name="Picture 2" descr="C:\Users\Anubhav\AppData\Local\Temp\SNAGHTMLa3ac64f.PNG">
            <a:extLst>
              <a:ext uri="{FF2B5EF4-FFF2-40B4-BE49-F238E27FC236}">
                <a16:creationId xmlns:a16="http://schemas.microsoft.com/office/drawing/2014/main" id="{CEBF6D47-91BA-4E12-8852-EA95322BC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93" y="3690443"/>
            <a:ext cx="3859862" cy="191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D33183-BC54-4546-A425-4B0F5646182A}"/>
              </a:ext>
            </a:extLst>
          </p:cNvPr>
          <p:cNvPicPr>
            <a:picLocks noChangeAspect="1"/>
          </p:cNvPicPr>
          <p:nvPr/>
        </p:nvPicPr>
        <p:blipFill rotWithShape="1">
          <a:blip r:embed="rId4"/>
          <a:srcRect r="22408"/>
          <a:stretch/>
        </p:blipFill>
        <p:spPr>
          <a:xfrm>
            <a:off x="8724278" y="3690443"/>
            <a:ext cx="3027168" cy="1912814"/>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26407FD9-D58A-4E22-A4C0-8A40FE461FA5}"/>
              </a:ext>
            </a:extLst>
          </p:cNvPr>
          <p:cNvSpPr/>
          <p:nvPr/>
        </p:nvSpPr>
        <p:spPr>
          <a:xfrm>
            <a:off x="4173005"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0568E4B-7F18-493B-B097-7630B8D07B03}"/>
              </a:ext>
            </a:extLst>
          </p:cNvPr>
          <p:cNvSpPr/>
          <p:nvPr/>
        </p:nvSpPr>
        <p:spPr>
          <a:xfrm>
            <a:off x="8446102"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9901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800" dirty="0">
                <a:solidFill>
                  <a:schemeClr val="tx1"/>
                </a:solidFill>
                <a:latin typeface="+mn-lt"/>
              </a:rPr>
              <a:t>5. When a draft instance is going to be activated, the SAP Fiori elements UI calls the draft determine action prepare in the backend. This call takes place in a separate OData changeset to allow for saving the state messages even in case the activation fails due to failing validations. In order to execute the validations during prepare, you need to assign them to the draft determine action prepare trigger.</a:t>
            </a:r>
          </a:p>
          <a:p>
            <a:pPr algn="l"/>
            <a:endParaRPr lang="en-US" sz="1800" dirty="0">
              <a:solidFill>
                <a:schemeClr val="tx1"/>
              </a:solidFill>
              <a:latin typeface="+mn-lt"/>
            </a:endParaRPr>
          </a:p>
          <a:p>
            <a:pPr algn="l"/>
            <a:r>
              <a:rPr lang="en-US" sz="1800" dirty="0">
                <a:solidFill>
                  <a:schemeClr val="tx1"/>
                </a:solidFill>
                <a:latin typeface="+mn-lt"/>
              </a:rPr>
              <a:t>6. At Last, we will enable the draft handling for the managed based business object (BO) with a few additions in the behavior definition.</a:t>
            </a:r>
          </a:p>
          <a:p>
            <a:pPr algn="l"/>
            <a:r>
              <a:rPr lang="en-US" sz="1800" dirty="0">
                <a:solidFill>
                  <a:schemeClr val="tx1"/>
                </a:solidFill>
                <a:latin typeface="+mn-lt"/>
                <a:hlinkClick r:id="rId2"/>
              </a:rPr>
              <a:t>Draft Implementation Code</a:t>
            </a:r>
            <a:endParaRPr lang="en-US" sz="18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6DFEFA3D-E15F-4973-AEA0-9B27C0CE3F90}"/>
              </a:ext>
            </a:extLst>
          </p:cNvPr>
          <p:cNvPicPr>
            <a:picLocks noChangeAspect="1"/>
          </p:cNvPicPr>
          <p:nvPr/>
        </p:nvPicPr>
        <p:blipFill rotWithShape="1">
          <a:blip r:embed="rId3"/>
          <a:srcRect r="20802"/>
          <a:stretch/>
        </p:blipFill>
        <p:spPr>
          <a:xfrm>
            <a:off x="333772" y="3856608"/>
            <a:ext cx="4176464" cy="1851820"/>
          </a:xfrm>
          <a:prstGeom prst="rect">
            <a:avLst/>
          </a:prstGeom>
        </p:spPr>
      </p:pic>
      <p:pic>
        <p:nvPicPr>
          <p:cNvPr id="6" name="Picture 5">
            <a:extLst>
              <a:ext uri="{FF2B5EF4-FFF2-40B4-BE49-F238E27FC236}">
                <a16:creationId xmlns:a16="http://schemas.microsoft.com/office/drawing/2014/main" id="{2C44DF20-924A-4506-8EE3-B1BC85409260}"/>
              </a:ext>
            </a:extLst>
          </p:cNvPr>
          <p:cNvPicPr>
            <a:picLocks noChangeAspect="1"/>
          </p:cNvPicPr>
          <p:nvPr/>
        </p:nvPicPr>
        <p:blipFill>
          <a:blip r:embed="rId4"/>
          <a:stretch>
            <a:fillRect/>
          </a:stretch>
        </p:blipFill>
        <p:spPr>
          <a:xfrm>
            <a:off x="6262491" y="2990790"/>
            <a:ext cx="5598991" cy="3379302"/>
          </a:xfrm>
          <a:prstGeom prst="rect">
            <a:avLst/>
          </a:prstGeom>
          <a:ln>
            <a:noFill/>
          </a:ln>
          <a:effectLst>
            <a:outerShdw blurRad="292100" dist="139700" dir="2700000" algn="tl" rotWithShape="0">
              <a:srgbClr val="333333">
                <a:alpha val="65000"/>
              </a:srgbClr>
            </a:outerShdw>
          </a:effectLst>
        </p:spPr>
      </p:pic>
      <p:sp>
        <p:nvSpPr>
          <p:cNvPr id="7" name="Trapezoid 6">
            <a:extLst>
              <a:ext uri="{FF2B5EF4-FFF2-40B4-BE49-F238E27FC236}">
                <a16:creationId xmlns:a16="http://schemas.microsoft.com/office/drawing/2014/main" id="{3CF9945D-8CE6-41B7-BD84-CF2E0B472A12}"/>
              </a:ext>
            </a:extLst>
          </p:cNvPr>
          <p:cNvSpPr/>
          <p:nvPr/>
        </p:nvSpPr>
        <p:spPr>
          <a:xfrm rot="16200000">
            <a:off x="3983665" y="3922458"/>
            <a:ext cx="2805397" cy="172011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32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Enable Early Numbering for Travel and Booking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9145016" cy="5563449"/>
          </a:xfrm>
        </p:spPr>
        <p:txBody>
          <a:bodyPr>
            <a:normAutofit/>
          </a:bodyPr>
          <a:lstStyle/>
          <a:p>
            <a:pPr algn="l"/>
            <a:r>
              <a:rPr lang="en-US" sz="1600" b="1" dirty="0">
                <a:solidFill>
                  <a:schemeClr val="tx1"/>
                </a:solidFill>
                <a:latin typeface="+mn-lt"/>
              </a:rPr>
              <a:t>About Numbering</a:t>
            </a:r>
          </a:p>
          <a:p>
            <a:pPr algn="l"/>
            <a:r>
              <a:rPr lang="en-US" sz="1600" dirty="0">
                <a:solidFill>
                  <a:schemeClr val="tx1"/>
                </a:solidFill>
                <a:latin typeface="+mn-lt"/>
              </a:rPr>
              <a:t>Numbering is about setting values for primary key fields of entity instances during runtime.</a:t>
            </a:r>
          </a:p>
          <a:p>
            <a:pPr algn="l"/>
            <a:r>
              <a:rPr lang="en-US" sz="1600" dirty="0">
                <a:solidFill>
                  <a:schemeClr val="tx1"/>
                </a:solidFill>
                <a:latin typeface="+mn-lt"/>
              </a:rPr>
              <a:t>The primary key of a business object entity can be composed of one or more key fields, which are identified by the keyword key in the underlying CDS view of the business object. The set of primary key fields uniquely identify each instance of a business object. The primary key value of a business object instance cannot be changed after the CREATE.</a:t>
            </a:r>
          </a:p>
          <a:p>
            <a:pPr algn="l"/>
            <a:r>
              <a:rPr lang="en-US" sz="1600" dirty="0">
                <a:solidFill>
                  <a:schemeClr val="tx1"/>
                </a:solidFill>
                <a:latin typeface="+mn-lt"/>
              </a:rPr>
              <a:t>There are various options to handle the numbering for primary key fields depending on when (early or late during the transactional processing) and by whom (consumer, application developer, or framework) the primary key values are set. You can assign a numbering type for each primary key field separately.</a:t>
            </a:r>
          </a:p>
          <a:p>
            <a:pPr algn="l"/>
            <a:endParaRPr lang="en-US" sz="1600" dirty="0">
              <a:solidFill>
                <a:schemeClr val="tx1"/>
              </a:solidFill>
              <a:latin typeface="+mn-lt"/>
            </a:endParaRPr>
          </a:p>
          <a:p>
            <a:pPr algn="l"/>
            <a:r>
              <a:rPr lang="en-US" sz="1600" b="1" dirty="0">
                <a:solidFill>
                  <a:schemeClr val="tx1"/>
                </a:solidFill>
                <a:latin typeface="+mn-lt"/>
              </a:rPr>
              <a:t>Early and Late Numbering</a:t>
            </a:r>
          </a:p>
          <a:p>
            <a:pPr algn="l"/>
            <a:r>
              <a:rPr lang="en-US" sz="1600" dirty="0">
                <a:solidFill>
                  <a:schemeClr val="tx1"/>
                </a:solidFill>
                <a:latin typeface="+mn-lt"/>
              </a:rPr>
              <a:t>In an early numbering scenario, the primary key value is set instantly after the modify request for the CREATE is executed. The key values can be passed externally by the consumer or can be set internally by the framework or an implementation of the FOR NUMBERING method. For more information, see Early Numbering.</a:t>
            </a:r>
          </a:p>
          <a:p>
            <a:pPr algn="l"/>
            <a:r>
              <a:rPr lang="en-US" sz="1600" dirty="0">
                <a:solidFill>
                  <a:schemeClr val="tx1"/>
                </a:solidFill>
                <a:latin typeface="+mn-lt"/>
              </a:rPr>
              <a:t>In a late numbering scenario, the key values are always assigned internally without consumer interaction after the point of no return in the interaction phase has passed, and the SAVE sequence is triggered. This ensures a gap free key value assignment like it is required for example for invoices. For more information, see Late Numbering.</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078" name="Picture 6" descr="Numbered Information - Free business icons">
            <a:extLst>
              <a:ext uri="{FF2B5EF4-FFF2-40B4-BE49-F238E27FC236}">
                <a16:creationId xmlns:a16="http://schemas.microsoft.com/office/drawing/2014/main" id="{2BA206C5-4168-4C3F-BE72-3E0E4BC3D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048" y="915575"/>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Implementation for Early Numbering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marL="457200" indent="-457200" algn="l">
              <a:buFont typeface="+mj-lt"/>
              <a:buAutoNum type="arabicPeriod"/>
            </a:pPr>
            <a:r>
              <a:rPr lang="en-US" sz="2000" dirty="0">
                <a:solidFill>
                  <a:schemeClr val="tx1"/>
                </a:solidFill>
                <a:latin typeface="+mn-lt"/>
              </a:rPr>
              <a:t>Add the addition early numbering keyword as shown below to enable early numbering for your travel entity.</a:t>
            </a:r>
          </a:p>
          <a:p>
            <a:pPr marL="457200" indent="-457200" algn="l">
              <a:buFont typeface="+mj-lt"/>
              <a:buAutoNum type="arabicPeriod"/>
            </a:pPr>
            <a:r>
              <a:rPr lang="en-US" sz="2000" dirty="0">
                <a:solidFill>
                  <a:schemeClr val="tx1"/>
                </a:solidFill>
                <a:latin typeface="+mn-lt"/>
              </a:rPr>
              <a:t>The ADT Quick Fix feature can be used to add the earlynumbering method for travel entity.</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2"/>
              </a:rPr>
              <a:t>code here</a:t>
            </a:r>
            <a:endParaRPr lang="en-US" sz="2000" dirty="0">
              <a:solidFill>
                <a:schemeClr val="tx1"/>
              </a:solidFill>
              <a:latin typeface="+mn-lt"/>
            </a:endParaRPr>
          </a:p>
          <a:p>
            <a:pPr marL="457200" indent="-457200" algn="l">
              <a:buFont typeface="+mj-lt"/>
              <a:buAutoNum type="arabicPeriod"/>
            </a:pPr>
            <a:r>
              <a:rPr lang="en-US" sz="2000" dirty="0">
                <a:solidFill>
                  <a:schemeClr val="tx1"/>
                </a:solidFill>
                <a:latin typeface="+mn-lt"/>
              </a:rPr>
              <a:t>Repeat the same for the booking by adding early numbering</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3"/>
              </a:rPr>
              <a:t>code here</a:t>
            </a:r>
            <a:endParaRPr lang="en-US" sz="20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3B3793CB-FB88-4C1F-93D0-DDA43F2C5F38}"/>
              </a:ext>
            </a:extLst>
          </p:cNvPr>
          <p:cNvPicPr>
            <a:picLocks noChangeAspect="1"/>
          </p:cNvPicPr>
          <p:nvPr/>
        </p:nvPicPr>
        <p:blipFill>
          <a:blip r:embed="rId4"/>
          <a:stretch>
            <a:fillRect/>
          </a:stretch>
        </p:blipFill>
        <p:spPr>
          <a:xfrm>
            <a:off x="202193" y="3338161"/>
            <a:ext cx="4982804" cy="25202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E12D177-B98A-4E5D-8D83-889B108B5094}"/>
              </a:ext>
            </a:extLst>
          </p:cNvPr>
          <p:cNvPicPr>
            <a:picLocks noChangeAspect="1"/>
          </p:cNvPicPr>
          <p:nvPr/>
        </p:nvPicPr>
        <p:blipFill>
          <a:blip r:embed="rId5"/>
          <a:stretch>
            <a:fillRect/>
          </a:stretch>
        </p:blipFill>
        <p:spPr>
          <a:xfrm>
            <a:off x="6178856" y="3245572"/>
            <a:ext cx="5686902" cy="2703709"/>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6B72CE04-D4DC-4FA8-8FF1-23353F3547CD}"/>
              </a:ext>
            </a:extLst>
          </p:cNvPr>
          <p:cNvSpPr/>
          <p:nvPr/>
        </p:nvSpPr>
        <p:spPr>
          <a:xfrm>
            <a:off x="5386768" y="4202257"/>
            <a:ext cx="640770"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238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Augmenting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With an augmentation implementation you can add data or modify incoming requests on the projection layer before data reaches the transactional buffer. You can add data to a modify request or issue additional requests by augmenting the operation before the request is passed to the base business object.</a:t>
            </a:r>
          </a:p>
          <a:p>
            <a:pPr algn="l"/>
            <a:endParaRPr lang="en-US" sz="1600" dirty="0">
              <a:solidFill>
                <a:schemeClr val="tx1"/>
              </a:solidFill>
              <a:latin typeface="+mn-lt"/>
            </a:endParaRPr>
          </a:p>
          <a:p>
            <a:pPr algn="l"/>
            <a:r>
              <a:rPr lang="en-US" sz="1600" b="1" dirty="0">
                <a:solidFill>
                  <a:schemeClr val="tx1"/>
                </a:solidFill>
                <a:latin typeface="+mn-lt"/>
              </a:rPr>
              <a:t>Use case</a:t>
            </a:r>
          </a:p>
          <a:p>
            <a:pPr algn="l"/>
            <a:r>
              <a:rPr lang="en-US" sz="1600" dirty="0">
                <a:solidFill>
                  <a:schemeClr val="tx1"/>
                </a:solidFill>
                <a:latin typeface="+mn-lt"/>
              </a:rPr>
              <a:t>• Defaulting for incoming requests.</a:t>
            </a:r>
          </a:p>
          <a:p>
            <a:pPr algn="l"/>
            <a:r>
              <a:rPr lang="en-US" sz="1600" dirty="0">
                <a:solidFill>
                  <a:schemeClr val="tx1"/>
                </a:solidFill>
                <a:latin typeface="+mn-lt"/>
              </a:rPr>
              <a:t>• Behavior-enabling denormalized fields, for example enabling editing of language dependent fields.</a:t>
            </a:r>
          </a:p>
          <a:p>
            <a:pPr algn="l"/>
            <a:endParaRPr lang="en-US" sz="1600" dirty="0">
              <a:solidFill>
                <a:schemeClr val="tx1"/>
              </a:solidFill>
              <a:latin typeface="+mn-lt"/>
            </a:endParaRPr>
          </a:p>
          <a:p>
            <a:pPr algn="l"/>
            <a:r>
              <a:rPr lang="en-US" sz="1600" b="1" dirty="0">
                <a:solidFill>
                  <a:schemeClr val="tx1"/>
                </a:solidFill>
                <a:latin typeface="+mn-lt"/>
              </a:rPr>
              <a:t>Definition</a:t>
            </a:r>
          </a:p>
          <a:p>
            <a:pPr algn="l"/>
            <a:r>
              <a:rPr lang="en-US" sz="1600" dirty="0">
                <a:solidFill>
                  <a:schemeClr val="tx1"/>
                </a:solidFill>
                <a:latin typeface="+mn-lt"/>
              </a:rPr>
              <a:t>Augmentation is defined in the projection behavior definition on the relevant operation with the following syntax:</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E8F18220-766A-4767-9B86-F6764B2D952A}"/>
              </a:ext>
            </a:extLst>
          </p:cNvPr>
          <p:cNvPicPr>
            <a:picLocks noChangeAspect="1"/>
          </p:cNvPicPr>
          <p:nvPr/>
        </p:nvPicPr>
        <p:blipFill>
          <a:blip r:embed="rId2"/>
          <a:stretch>
            <a:fillRect/>
          </a:stretch>
        </p:blipFill>
        <p:spPr>
          <a:xfrm>
            <a:off x="189757" y="4077072"/>
            <a:ext cx="4450466" cy="2110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46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Use case and Implementation</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We want to auto populate the agency id and the status of a new travel request during creation. The business has already provided default values which needs to be made available on fiori app.</a:t>
            </a:r>
          </a:p>
          <a:p>
            <a:pPr algn="l"/>
            <a:endParaRPr lang="en-US" sz="1600" dirty="0">
              <a:solidFill>
                <a:schemeClr val="tx1"/>
              </a:solidFill>
              <a:latin typeface="+mn-lt"/>
            </a:endParaRPr>
          </a:p>
          <a:p>
            <a:pPr algn="l"/>
            <a:r>
              <a:rPr lang="en-US" sz="1600" b="1" dirty="0">
                <a:solidFill>
                  <a:schemeClr val="tx1"/>
                </a:solidFill>
                <a:latin typeface="+mn-lt"/>
              </a:rPr>
              <a:t>Process</a:t>
            </a:r>
          </a:p>
          <a:p>
            <a:pPr marL="342900" indent="-342900" algn="l">
              <a:buFont typeface="+mj-lt"/>
              <a:buAutoNum type="arabicPeriod"/>
            </a:pPr>
            <a:r>
              <a:rPr lang="en-US" sz="1600" dirty="0">
                <a:solidFill>
                  <a:schemeClr val="tx1"/>
                </a:solidFill>
                <a:latin typeface="+mn-lt"/>
              </a:rPr>
              <a:t>In our projection behavior definition, define augmentation for the create operation.</a:t>
            </a:r>
          </a:p>
          <a:p>
            <a:pPr marL="342900" indent="-342900" algn="l">
              <a:buFont typeface="+mj-lt"/>
              <a:buAutoNum type="arabicPeriod"/>
            </a:pPr>
            <a:r>
              <a:rPr lang="en-US" sz="1600" dirty="0">
                <a:solidFill>
                  <a:schemeClr val="tx1"/>
                </a:solidFill>
                <a:latin typeface="+mn-lt"/>
              </a:rPr>
              <a:t>Add behavior implementation class to the Travel behavior.</a:t>
            </a:r>
          </a:p>
          <a:p>
            <a:pPr marL="342900" indent="-342900" algn="l">
              <a:buFont typeface="+mj-lt"/>
              <a:buAutoNum type="arabicPeriod"/>
            </a:pPr>
            <a:r>
              <a:rPr lang="en-US" sz="1600" dirty="0">
                <a:solidFill>
                  <a:schemeClr val="tx1"/>
                </a:solidFill>
                <a:latin typeface="+mn-lt"/>
              </a:rPr>
              <a:t>The ADT Quick Fix feature can be used to create implementation class for travel entity.</a:t>
            </a:r>
          </a:p>
          <a:p>
            <a:pPr marL="342900" indent="-342900" algn="l">
              <a:buFont typeface="+mj-lt"/>
              <a:buAutoNum type="arabicPeriod"/>
            </a:pPr>
            <a:r>
              <a:rPr lang="en-US" sz="1600" dirty="0">
                <a:solidFill>
                  <a:schemeClr val="tx1"/>
                </a:solidFill>
                <a:latin typeface="+mn-lt"/>
              </a:rPr>
              <a:t>Write the code to implement the default values for the agency id and status- </a:t>
            </a:r>
            <a:r>
              <a:rPr lang="en-US" sz="1600" dirty="0">
                <a:solidFill>
                  <a:schemeClr val="tx1"/>
                </a:solidFill>
                <a:latin typeface="+mn-lt"/>
                <a:hlinkClick r:id="rId2"/>
              </a:rPr>
              <a:t>Code here</a:t>
            </a:r>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6148ED92-5D0C-4839-9227-4AEDE21067C1}"/>
              </a:ext>
            </a:extLst>
          </p:cNvPr>
          <p:cNvPicPr>
            <a:picLocks noChangeAspect="1"/>
          </p:cNvPicPr>
          <p:nvPr/>
        </p:nvPicPr>
        <p:blipFill>
          <a:blip r:embed="rId3"/>
          <a:stretch>
            <a:fillRect/>
          </a:stretch>
        </p:blipFill>
        <p:spPr>
          <a:xfrm>
            <a:off x="3638545" y="3497749"/>
            <a:ext cx="4839725" cy="243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6464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9940</TotalTime>
  <Words>2090</Words>
  <Application>Microsoft Office PowerPoint</Application>
  <PresentationFormat>Custom</PresentationFormat>
  <Paragraphs>148</Paragraphs>
  <Slides>22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72 Black</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What is Draft?</vt:lpstr>
      <vt:lpstr>Steps to implement Draft</vt:lpstr>
      <vt:lpstr>Steps to implement Draft</vt:lpstr>
      <vt:lpstr>Enable Early Numbering for Travel and Booking</vt:lpstr>
      <vt:lpstr>Implementation for Early Numbering</vt:lpstr>
      <vt:lpstr>What is Augmenting</vt:lpstr>
      <vt:lpstr>Use case and Implementation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305</cp:revision>
  <dcterms:created xsi:type="dcterms:W3CDTF">2013-09-12T13:05:01Z</dcterms:created>
  <dcterms:modified xsi:type="dcterms:W3CDTF">2022-05-29T07:23:04Z</dcterms:modified>
</cp:coreProperties>
</file>